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9" r:id="rId6"/>
    <p:sldId id="268" r:id="rId7"/>
    <p:sldId id="275" r:id="rId8"/>
    <p:sldId id="271" r:id="rId9"/>
    <p:sldId id="261" r:id="rId10"/>
    <p:sldId id="279" r:id="rId11"/>
    <p:sldId id="260" r:id="rId12"/>
    <p:sldId id="276" r:id="rId13"/>
    <p:sldId id="277" r:id="rId14"/>
    <p:sldId id="278" r:id="rId15"/>
    <p:sldId id="264" r:id="rId16"/>
    <p:sldId id="262" r:id="rId17"/>
    <p:sldId id="280" r:id="rId18"/>
    <p:sldId id="272" r:id="rId19"/>
    <p:sldId id="274" r:id="rId20"/>
    <p:sldId id="263" r:id="rId21"/>
    <p:sldId id="273" r:id="rId22"/>
    <p:sldId id="265" r:id="rId23"/>
    <p:sldId id="266" r:id="rId24"/>
    <p:sldId id="267" r:id="rId25"/>
    <p:sldId id="281" r:id="rId2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736" autoAdjust="0"/>
  </p:normalViewPr>
  <p:slideViewPr>
    <p:cSldViewPr>
      <p:cViewPr>
        <p:scale>
          <a:sx n="49" d="100"/>
          <a:sy n="49" d="100"/>
        </p:scale>
        <p:origin x="-18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A552A21D-F7F5-44A9-A5C3-FEB23DA42733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FCEAC71C-7984-4A43-90E0-B522BC916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5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EB9D9162-B8B8-4624-9512-E3FA62F7D59F}" type="datetimeFigureOut">
              <a:rPr lang="en-US" smtClean="0"/>
              <a:pPr/>
              <a:t>7/24/2017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2CEDB4E-1729-43D3-B36F-7AC6C9CE0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EDB4E-1729-43D3-B36F-7AC6C9CE0A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5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B22-45F5-4F06-9579-1C1CE29EF710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521B-E10E-4ACD-8AC7-EFC7D00DBBBA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D208A-B21A-4D82-A4D0-1CA8CAC64AAF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84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35717-F019-49DD-92F0-DBEFAC04536D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9C6-A0CF-4F5B-B388-998B6BD8161E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842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832C-D349-4454-9568-0A473A2E2B33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E57B-632B-4110-9D3E-D0696B7916B6}" type="datetime1">
              <a:rPr lang="en-US" smtClean="0"/>
              <a:t>7/24/2017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6207C-A5C5-4C09-9006-03175E0B8664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3DF1-1FC9-45A8-929A-800E265AB973}" type="datetime1">
              <a:rPr lang="en-US" smtClean="0"/>
              <a:t>7/24/2017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28EE-0FA3-4790-8199-CD5FA28D3400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8CE2-5175-49BC-A262-433C301A7075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A041E-9680-469C-98C6-F2DDFD51BD7C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B681-6667-49C4-84CE-BA8CA72954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page banne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4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Organizational </a:t>
            </a:r>
            <a:br>
              <a:rPr lang="en-US" dirty="0" smtClean="0"/>
            </a:b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Dorie Blackwood B.A.,  M.B.A.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1C2-13E2-43FD-8585-3092207403A5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06A1A-D416-41FC-BE55-2418570F1A21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50" y="914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does this diagram tell you about change?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48600" cy="895350"/>
          </a:xfrm>
        </p:spPr>
        <p:txBody>
          <a:bodyPr/>
          <a:lstStyle/>
          <a:p>
            <a:pPr algn="l"/>
            <a:r>
              <a:rPr lang="en-US" b="1" dirty="0" smtClean="0"/>
              <a:t>ADKAR Change Process</a:t>
            </a:r>
            <a:endParaRPr lang="en-US" b="1" dirty="0"/>
          </a:p>
        </p:txBody>
      </p:sp>
      <p:pic>
        <p:nvPicPr>
          <p:cNvPr id="9218" name="Picture 2" descr="tools and techniques for managing the change proces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038350"/>
            <a:ext cx="8610600" cy="367665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DD4D-136D-411E-99C8-208BB929E3E8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8285" y="1143000"/>
            <a:ext cx="1828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Change Mgmt. Tools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2050" y="1143000"/>
            <a:ext cx="19812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ADKAR Stages of Change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190750"/>
            <a:ext cx="1828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124200"/>
            <a:ext cx="1828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Sponsor Roadmap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8750" y="4114800"/>
            <a:ext cx="1828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Coaching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50" y="5029200"/>
            <a:ext cx="180975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Resistance 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5943600"/>
            <a:ext cx="18288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190750"/>
            <a:ext cx="1981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Awareness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2050" y="3124200"/>
            <a:ext cx="1981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Desire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2050" y="4114800"/>
            <a:ext cx="196215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Knowledge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029200"/>
            <a:ext cx="196215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2050" y="6000750"/>
            <a:ext cx="1981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Reinforcement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48035" y="2471738"/>
            <a:ext cx="1566863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348035" y="2495550"/>
            <a:ext cx="1566863" cy="3752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76600" y="2667000"/>
            <a:ext cx="1638298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48035" y="3448050"/>
            <a:ext cx="1566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76600" y="3429000"/>
            <a:ext cx="1638298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/>
          <p:nvPr/>
        </p:nvCxnSpPr>
        <p:spPr>
          <a:xfrm flipV="1">
            <a:off x="3348035" y="2800350"/>
            <a:ext cx="1566863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Arrow Connector 1035"/>
          <p:cNvCxnSpPr/>
          <p:nvPr/>
        </p:nvCxnSpPr>
        <p:spPr>
          <a:xfrm flipV="1">
            <a:off x="3348035" y="3586162"/>
            <a:ext cx="1566863" cy="90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Straight Arrow Connector 1040"/>
          <p:cNvCxnSpPr/>
          <p:nvPr/>
        </p:nvCxnSpPr>
        <p:spPr>
          <a:xfrm flipV="1">
            <a:off x="3348035" y="4495800"/>
            <a:ext cx="1566863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Straight Arrow Connector 1044"/>
          <p:cNvCxnSpPr/>
          <p:nvPr/>
        </p:nvCxnSpPr>
        <p:spPr>
          <a:xfrm>
            <a:off x="3348035" y="4724400"/>
            <a:ext cx="1566863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Straight Arrow Connector 1048"/>
          <p:cNvCxnSpPr/>
          <p:nvPr/>
        </p:nvCxnSpPr>
        <p:spPr>
          <a:xfrm>
            <a:off x="3276600" y="4724400"/>
            <a:ext cx="1447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/>
          <p:nvPr/>
        </p:nvCxnSpPr>
        <p:spPr>
          <a:xfrm flipV="1">
            <a:off x="3276600" y="3733800"/>
            <a:ext cx="1638298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Straight Arrow Connector 1056"/>
          <p:cNvCxnSpPr/>
          <p:nvPr/>
        </p:nvCxnSpPr>
        <p:spPr>
          <a:xfrm flipV="1">
            <a:off x="3326601" y="4572000"/>
            <a:ext cx="1588297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/>
          <p:cNvCxnSpPr/>
          <p:nvPr/>
        </p:nvCxnSpPr>
        <p:spPr>
          <a:xfrm flipV="1">
            <a:off x="3348035" y="5410200"/>
            <a:ext cx="1566863" cy="895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92C7-5DCF-4D79-9E4C-4D0A0F1FC8AD}" type="datetime1">
              <a:rPr lang="en-US" smtClean="0"/>
              <a:t>7/24/2017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ackwD1\Pictures\imagesCAAID6Q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59" y="2122200"/>
            <a:ext cx="4464341" cy="31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5919" y="1066800"/>
            <a:ext cx="2680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#1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FA85-BB10-441B-8636-8E917B5173BA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8080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Feelings Associated With Change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9655"/>
            <a:ext cx="8229600" cy="4221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Shock</a:t>
            </a:r>
          </a:p>
          <a:p>
            <a:r>
              <a:rPr lang="en-US" dirty="0" smtClean="0"/>
              <a:t>Denial</a:t>
            </a:r>
          </a:p>
          <a:p>
            <a:r>
              <a:rPr lang="en-US" dirty="0" smtClean="0"/>
              <a:t>Anger</a:t>
            </a:r>
          </a:p>
          <a:p>
            <a:r>
              <a:rPr lang="en-US" dirty="0" smtClean="0"/>
              <a:t>Frustration</a:t>
            </a:r>
          </a:p>
          <a:p>
            <a:r>
              <a:rPr lang="en-US" dirty="0" smtClean="0"/>
              <a:t>Acceptance</a:t>
            </a:r>
          </a:p>
          <a:p>
            <a:r>
              <a:rPr lang="en-US" dirty="0" smtClean="0"/>
              <a:t>Practice</a:t>
            </a:r>
          </a:p>
          <a:p>
            <a:r>
              <a:rPr lang="en-US" dirty="0" smtClean="0"/>
              <a:t>Resignation</a:t>
            </a:r>
          </a:p>
          <a:p>
            <a:r>
              <a:rPr lang="en-US" dirty="0" smtClean="0"/>
              <a:t>Realization</a:t>
            </a:r>
          </a:p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3985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Elizabeth </a:t>
            </a:r>
            <a:r>
              <a:rPr lang="en-US" b="1" dirty="0" err="1" smtClean="0"/>
              <a:t>Kubler</a:t>
            </a:r>
            <a:r>
              <a:rPr lang="en-US" b="1" dirty="0" smtClean="0"/>
              <a:t> Ross</a:t>
            </a:r>
            <a:endParaRPr lang="en-US" b="1" dirty="0"/>
          </a:p>
        </p:txBody>
      </p:sp>
      <p:pic>
        <p:nvPicPr>
          <p:cNvPr id="3076" name="Picture 4" descr="C:\Users\blackwD1\Pictures\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B393-9494-472C-A8EE-CE2F9CAE3554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Planning &amp; Implementing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355351"/>
              </p:ext>
            </p:extLst>
          </p:nvPr>
        </p:nvGraphicFramePr>
        <p:xfrm>
          <a:off x="457200" y="1523998"/>
          <a:ext cx="8534400" cy="51859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6172200"/>
              </a:tblGrid>
              <a:tr h="4109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Activities</a:t>
                      </a:r>
                      <a:endParaRPr lang="en-US" sz="1600" dirty="0"/>
                    </a:p>
                  </a:txBody>
                  <a:tcPr/>
                </a:tc>
              </a:tr>
              <a:tr h="7191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Clear Management Support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Management communication to staff; provision of resources required for successful change</a:t>
                      </a:r>
                      <a:endParaRPr lang="en-US" sz="1600" dirty="0"/>
                    </a:p>
                  </a:txBody>
                  <a:tcPr/>
                </a:tc>
              </a:tr>
              <a:tr h="41093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Case for Change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Create logical and detail justification for the change</a:t>
                      </a:r>
                      <a:endParaRPr lang="en-US" sz="1600" dirty="0"/>
                    </a:p>
                  </a:txBody>
                  <a:tcPr/>
                </a:tc>
              </a:tr>
              <a:tr h="41093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Employee Involvement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Solicit</a:t>
                      </a:r>
                      <a:r>
                        <a:rPr lang="en-US" sz="1600" baseline="0" dirty="0" smtClean="0"/>
                        <a:t> feedback, buy-in and provide timely explanations</a:t>
                      </a:r>
                      <a:endParaRPr lang="en-US" sz="1600" dirty="0" smtClean="0"/>
                    </a:p>
                  </a:txBody>
                  <a:tcPr/>
                </a:tc>
              </a:tr>
              <a:tr h="83862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Communicate</a:t>
                      </a:r>
                      <a:r>
                        <a:rPr lang="en-US" sz="1600" b="1" baseline="0" dirty="0" smtClean="0"/>
                        <a:t> Change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Take a pro-active approach in  the communicating</a:t>
                      </a:r>
                      <a:r>
                        <a:rPr lang="en-US" sz="1600" baseline="0" dirty="0" smtClean="0"/>
                        <a:t> process, timing, needs at each level. Use a structured and systematic approach to communication</a:t>
                      </a:r>
                      <a:endParaRPr lang="en-US" sz="1600" dirty="0"/>
                    </a:p>
                  </a:txBody>
                  <a:tcPr/>
                </a:tc>
              </a:tr>
              <a:tr h="71914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Implementation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Make the change – institute new equipment and process. Publish</a:t>
                      </a:r>
                      <a:r>
                        <a:rPr lang="en-US" sz="1600" baseline="0" dirty="0" smtClean="0"/>
                        <a:t> timelines , expectations, and monitoring systems.</a:t>
                      </a:r>
                      <a:endParaRPr lang="en-US" sz="1600" dirty="0"/>
                    </a:p>
                  </a:txBody>
                  <a:tcPr/>
                </a:tc>
              </a:tr>
              <a:tr h="67614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Follow-up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Assess change</a:t>
                      </a:r>
                      <a:r>
                        <a:rPr lang="en-US" sz="1600" baseline="0" dirty="0" smtClean="0"/>
                        <a:t> implementation process, and advise the business.  Where there are adjustments, document and implement changes.</a:t>
                      </a:r>
                      <a:endParaRPr lang="en-US" sz="1600" dirty="0"/>
                    </a:p>
                  </a:txBody>
                  <a:tcPr/>
                </a:tc>
              </a:tr>
              <a:tr h="41093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Remove barriers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 and motivate. Remove difficult</a:t>
                      </a:r>
                      <a:r>
                        <a:rPr lang="en-US" sz="1600" baseline="0" dirty="0" smtClean="0"/>
                        <a:t> employees.</a:t>
                      </a:r>
                      <a:endParaRPr lang="en-US" sz="1600" dirty="0"/>
                    </a:p>
                  </a:txBody>
                  <a:tcPr/>
                </a:tc>
              </a:tr>
              <a:tr h="5891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Celebrate success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Celebrate even</a:t>
                      </a:r>
                      <a:r>
                        <a:rPr lang="en-US" sz="1600" baseline="0" dirty="0" smtClean="0"/>
                        <a:t> small successes towards the desired state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FC3C-9FD9-43EF-80E5-6D236EABDD18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838200"/>
            <a:ext cx="6076950" cy="762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Resistance to Change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Definition: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Resistance to change is the action taken by individuals and groups when they perceive that a specific change is a threat to them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Key words here are </a:t>
            </a:r>
            <a:r>
              <a:rPr lang="en-US" sz="2800" b="1" dirty="0" smtClean="0"/>
              <a:t>“perceive” </a:t>
            </a:r>
            <a:r>
              <a:rPr lang="en-US" sz="2800" dirty="0" smtClean="0"/>
              <a:t>and </a:t>
            </a:r>
            <a:r>
              <a:rPr lang="en-US" sz="2800" b="1" dirty="0" smtClean="0"/>
              <a:t>“threat”. </a:t>
            </a:r>
            <a:r>
              <a:rPr lang="en-US" sz="2800" dirty="0" smtClean="0"/>
              <a:t>The threat need not be real or large, for resistance to occur.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 its usual description, resistance refers to change within organizations, although this is found elsewhere in other forms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533400"/>
            <a:ext cx="1971675" cy="182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834A-2D3A-4B99-B8C1-8AAFAE20BA98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9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Resistance to Change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179637"/>
            <a:ext cx="8534400" cy="3687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Resistance is the equivalent of objections in sales, and disagreement or stubbornness in general discussions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Resistance may take may forms; active or passive, overt or covert, individual or organized, demonstrated in aggressive or timid actions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04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6AA1-85AF-4DB9-8720-73C0D1102BB1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848600" cy="90487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Signs of Resistance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1819275"/>
            <a:ext cx="831532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Physical illness e.g. complaints of head, stomach, neck, and muscle pain (stress)</a:t>
            </a:r>
          </a:p>
          <a:p>
            <a:r>
              <a:rPr lang="en-US" sz="2800" dirty="0" smtClean="0"/>
              <a:t>Increased absenteeism (or </a:t>
            </a:r>
            <a:r>
              <a:rPr lang="en-US" sz="2800" dirty="0" err="1" smtClean="0"/>
              <a:t>presentee</a:t>
            </a:r>
            <a:r>
              <a:rPr lang="en-US" sz="2800" dirty="0" smtClean="0"/>
              <a:t>-ism)</a:t>
            </a:r>
          </a:p>
          <a:p>
            <a:r>
              <a:rPr lang="en-US" sz="2800" dirty="0" smtClean="0"/>
              <a:t> Breakdown in communication – increase in </a:t>
            </a:r>
            <a:r>
              <a:rPr lang="en-US" sz="2800" dirty="0" err="1" smtClean="0"/>
              <a:t>rumours</a:t>
            </a:r>
            <a:r>
              <a:rPr lang="en-US" sz="2800" dirty="0" smtClean="0"/>
              <a:t>, complaints, and conflicts</a:t>
            </a:r>
          </a:p>
          <a:p>
            <a:r>
              <a:rPr lang="en-US" sz="2800" dirty="0" smtClean="0"/>
              <a:t>Decreased productivity</a:t>
            </a:r>
          </a:p>
          <a:p>
            <a:r>
              <a:rPr lang="en-US" sz="2800" dirty="0" smtClean="0"/>
              <a:t>Low morale – consistent negative remarks, and behaviours</a:t>
            </a:r>
          </a:p>
          <a:p>
            <a:r>
              <a:rPr lang="en-US" sz="2800" dirty="0" smtClean="0"/>
              <a:t>Attempts at sabotage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10" y="609600"/>
            <a:ext cx="3352801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8521-94FB-4410-BE28-5A610EDECFB7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for Addressing Resistance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505595"/>
              </p:ext>
            </p:extLst>
          </p:nvPr>
        </p:nvGraphicFramePr>
        <p:xfrm>
          <a:off x="304800" y="1219202"/>
          <a:ext cx="8686800" cy="54101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6864"/>
                <a:gridCol w="2655536"/>
                <a:gridCol w="2552700"/>
                <a:gridCol w="2171700"/>
              </a:tblGrid>
              <a:tr h="403417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to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to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</a:t>
                      </a:r>
                      <a:endParaRPr lang="en-US" dirty="0"/>
                    </a:p>
                  </a:txBody>
                  <a:tcPr/>
                </a:tc>
              </a:tr>
              <a:tr h="62999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Education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Communicate the desired state</a:t>
                      </a:r>
                      <a:r>
                        <a:rPr lang="en-US" sz="1600" baseline="0" dirty="0" smtClean="0"/>
                        <a:t> and reasons for change;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Employees lack</a:t>
                      </a:r>
                      <a:r>
                        <a:rPr lang="en-US" sz="1600" baseline="0" dirty="0" smtClean="0"/>
                        <a:t> information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increase</a:t>
                      </a:r>
                      <a:r>
                        <a:rPr lang="en-US" sz="1600" baseline="0" dirty="0" smtClean="0"/>
                        <a:t> desire for change; </a:t>
                      </a:r>
                      <a:endParaRPr lang="en-US" sz="1600" dirty="0"/>
                    </a:p>
                  </a:txBody>
                  <a:tcPr/>
                </a:tc>
              </a:tr>
              <a:tr h="89525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Participation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Involve potential resisters in designing and implementing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Change</a:t>
                      </a:r>
                      <a:r>
                        <a:rPr lang="en-US" sz="1600" baseline="0" dirty="0" smtClean="0"/>
                        <a:t> initiators lack sufficient information to design the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 feel more committed to the change</a:t>
                      </a:r>
                      <a:endParaRPr lang="en-US" sz="1600" dirty="0"/>
                    </a:p>
                  </a:txBody>
                  <a:tcPr/>
                </a:tc>
              </a:tr>
              <a:tr h="116051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Facilitation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Provide</a:t>
                      </a:r>
                      <a:r>
                        <a:rPr lang="en-US" sz="1600" baseline="0" dirty="0" smtClean="0"/>
                        <a:t> skills training and emotional support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 fear they may can’t make the needed adjustments because of low</a:t>
                      </a:r>
                      <a:r>
                        <a:rPr lang="en-US" sz="1600" baseline="0" dirty="0" smtClean="0"/>
                        <a:t> skill levels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Training will boost confidence and assure staff they have a role in the future state</a:t>
                      </a:r>
                      <a:endParaRPr lang="en-US" sz="1600" dirty="0"/>
                    </a:p>
                  </a:txBody>
                  <a:tcPr/>
                </a:tc>
              </a:tr>
              <a:tr h="116051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Negotiation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Offer incentives for making the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 will lose (status, income etc) because of the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People will feel compensated</a:t>
                      </a:r>
                      <a:r>
                        <a:rPr lang="en-US" sz="1600" baseline="0" dirty="0" smtClean="0"/>
                        <a:t> and acknowledged for the sacrifice</a:t>
                      </a:r>
                      <a:endParaRPr lang="en-US" sz="1600" dirty="0"/>
                    </a:p>
                  </a:txBody>
                  <a:tcPr/>
                </a:tc>
              </a:tr>
              <a:tr h="116051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Coercion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Threaten</a:t>
                      </a:r>
                      <a:r>
                        <a:rPr lang="en-US" sz="1600" baseline="0" dirty="0" smtClean="0"/>
                        <a:t> loss of job or promotion opportunities; separate or transfer those who can’t or won’t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 is essential and change initiators have considerable power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r>
                        <a:rPr lang="en-US" sz="1600" baseline="0" dirty="0" smtClean="0"/>
                        <a:t> works quickly and usually helps resistors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A98B-C5DD-4339-840C-7B35D609890D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4882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Discuss the need for organizational change</a:t>
            </a:r>
          </a:p>
          <a:p>
            <a:r>
              <a:rPr lang="en-US" dirty="0" smtClean="0"/>
              <a:t>Outline the change process</a:t>
            </a:r>
          </a:p>
          <a:p>
            <a:r>
              <a:rPr lang="en-US" dirty="0" smtClean="0"/>
              <a:t>Identify the different roles in the change process</a:t>
            </a:r>
          </a:p>
          <a:p>
            <a:r>
              <a:rPr lang="en-US" dirty="0" smtClean="0"/>
              <a:t>Manage, </a:t>
            </a:r>
            <a:r>
              <a:rPr lang="en-US" dirty="0" smtClean="0"/>
              <a:t>monitor, </a:t>
            </a:r>
            <a:r>
              <a:rPr lang="en-US" dirty="0" smtClean="0"/>
              <a:t>and evaluate change</a:t>
            </a:r>
          </a:p>
          <a:p>
            <a:r>
              <a:rPr lang="en-US" dirty="0" smtClean="0"/>
              <a:t>Identify and manage resistance to change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3434" y="1510844"/>
            <a:ext cx="748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After completing this module participants will be able to:</a:t>
            </a: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B850-7143-48DB-AD3B-96651848939C}" type="datetime1">
              <a:rPr lang="en-US" smtClean="0"/>
              <a:t>7/24/2017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Resistance Management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Identify the symptoms, and use emotional intelligence (</a:t>
            </a:r>
            <a:r>
              <a:rPr lang="en-US" dirty="0" err="1" smtClean="0"/>
              <a:t>empathise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Acknowledge losses, and recognize the contribution staff made to the organization</a:t>
            </a:r>
          </a:p>
          <a:p>
            <a:r>
              <a:rPr lang="en-US" dirty="0" smtClean="0"/>
              <a:t>Expect and accept mixed emotional responses from employees going through change</a:t>
            </a:r>
          </a:p>
          <a:p>
            <a:r>
              <a:rPr lang="en-US" dirty="0" smtClean="0"/>
              <a:t>Hold ceremonies to celebrate acceptance of the change</a:t>
            </a:r>
          </a:p>
          <a:p>
            <a:r>
              <a:rPr lang="en-US" dirty="0" smtClean="0"/>
              <a:t>Develop a new regimen to stabilize employees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43C2-54B6-4460-8684-6E7B197AA7BC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Resistance  Management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Emphasise the need for change, and be honest about how change will affect staff</a:t>
            </a:r>
          </a:p>
          <a:p>
            <a:r>
              <a:rPr lang="en-US" dirty="0" smtClean="0"/>
              <a:t>Share information early, fully, and honestly (especially about uncertainties)</a:t>
            </a:r>
          </a:p>
          <a:p>
            <a:r>
              <a:rPr lang="en-US" dirty="0" smtClean="0"/>
              <a:t>Encourage employees to share openly</a:t>
            </a:r>
          </a:p>
          <a:p>
            <a:r>
              <a:rPr lang="en-US" dirty="0" smtClean="0"/>
              <a:t>Provide counseling support for those who require it</a:t>
            </a:r>
          </a:p>
          <a:p>
            <a:r>
              <a:rPr lang="en-US" dirty="0" smtClean="0"/>
              <a:t>Help set priorities (short, medium, and long term)</a:t>
            </a:r>
          </a:p>
          <a:p>
            <a:r>
              <a:rPr lang="en-US" dirty="0" smtClean="0"/>
              <a:t>Reward and praise publicly, and frequently, those who exhibit actions that support the change</a:t>
            </a:r>
          </a:p>
          <a:p>
            <a:r>
              <a:rPr lang="en-US" dirty="0" smtClean="0"/>
              <a:t>Identify areas for improvement, and tailor training for individual needs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AA0-5692-457B-BDBC-A950141F83E1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8423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Successful Organization Change Management  (OCM) Strategies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Agreement on common vision for change</a:t>
            </a:r>
          </a:p>
          <a:p>
            <a:r>
              <a:rPr lang="en-US" sz="2800" dirty="0" smtClean="0"/>
              <a:t>Strong executive leadership to communicate the vision, and sell the business case for change</a:t>
            </a:r>
          </a:p>
          <a:p>
            <a:r>
              <a:rPr lang="en-US" sz="2800" dirty="0" smtClean="0"/>
              <a:t>Education strategy to inform staff how their work will be impacted</a:t>
            </a:r>
          </a:p>
          <a:p>
            <a:r>
              <a:rPr lang="en-US" sz="2800" dirty="0" smtClean="0"/>
              <a:t>Measurement and evaluation of success factors</a:t>
            </a:r>
          </a:p>
          <a:p>
            <a:r>
              <a:rPr lang="en-US" sz="2800" dirty="0" smtClean="0"/>
              <a:t>Rewards and motivation to encourage staff to  take ownership and responsibility for their new roles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31A7-24A8-439C-98AA-C25B3F2E5D72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Monitoring/Evaluating Change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2211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Results versus goals</a:t>
            </a:r>
          </a:p>
          <a:p>
            <a:r>
              <a:rPr lang="en-US" sz="2800" dirty="0" smtClean="0"/>
              <a:t>Quantitative outputs relative to prior performance (response time, waste, productivity, quality)</a:t>
            </a:r>
          </a:p>
          <a:p>
            <a:r>
              <a:rPr lang="en-US" sz="2800" dirty="0" smtClean="0"/>
              <a:t>Workflow</a:t>
            </a:r>
          </a:p>
          <a:p>
            <a:r>
              <a:rPr lang="en-US" sz="2800" dirty="0" smtClean="0"/>
              <a:t>Issues log (concerns and problems)</a:t>
            </a:r>
          </a:p>
          <a:p>
            <a:r>
              <a:rPr lang="en-US" sz="2800" dirty="0" smtClean="0"/>
              <a:t>Survey (users, customers, and staff)</a:t>
            </a:r>
          </a:p>
          <a:p>
            <a:r>
              <a:rPr lang="en-US" sz="2800" dirty="0" smtClean="0"/>
              <a:t>Organizational health surveys</a:t>
            </a:r>
          </a:p>
          <a:p>
            <a:r>
              <a:rPr lang="en-US" sz="2800" dirty="0" smtClean="0"/>
              <a:t>Status reports</a:t>
            </a:r>
          </a:p>
          <a:p>
            <a:r>
              <a:rPr lang="en-US" sz="2800" dirty="0" smtClean="0"/>
              <a:t>Trend Analysis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038600"/>
            <a:ext cx="29575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FFAC-5682-4381-8852-BA8CBAC4F86D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4485-0BC3-489E-8E01-6C925E5272EC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19201"/>
            <a:ext cx="73152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Activity #2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“It is by changing that things find Rest” </a:t>
            </a:r>
            <a:r>
              <a:rPr lang="en-US" sz="2400" dirty="0" smtClean="0"/>
              <a:t>(Heraclitus)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29000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3DF1-1FC9-45A8-929A-800E265AB973}" type="datetime1">
              <a:rPr lang="en-US" smtClean="0"/>
              <a:t>7/24/2017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Activity # 2</a:t>
            </a:r>
          </a:p>
          <a:p>
            <a:endParaRPr lang="en-US" sz="3200" b="1" dirty="0"/>
          </a:p>
          <a:p>
            <a:r>
              <a:rPr lang="en-US" sz="2800" dirty="0" smtClean="0"/>
              <a:t>Group Case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78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33399"/>
            <a:ext cx="7620000" cy="95250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Why  do organizations change?</a:t>
            </a:r>
            <a:endParaRPr lang="en-US" sz="3600" b="1" dirty="0"/>
          </a:p>
        </p:txBody>
      </p:sp>
      <p:pic>
        <p:nvPicPr>
          <p:cNvPr id="12290" name="Picture 2" descr="http://foresightcards.files.wordpress.com/2012/06/macro-meso-micro-foresight-car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447801"/>
            <a:ext cx="7238999" cy="5181599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B1CA-AE79-430F-88D2-5BB3DDE38523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6907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 Organizational Change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Strategic</a:t>
            </a:r>
            <a:r>
              <a:rPr lang="en-US" dirty="0" smtClean="0"/>
              <a:t> – company goals, mission, mergers, and acquisitions</a:t>
            </a:r>
          </a:p>
          <a:p>
            <a:r>
              <a:rPr lang="en-US" b="1" dirty="0" smtClean="0"/>
              <a:t>Structural</a:t>
            </a:r>
            <a:r>
              <a:rPr lang="en-US" dirty="0" smtClean="0"/>
              <a:t> – reporting relationships and groups of business activities</a:t>
            </a:r>
          </a:p>
          <a:p>
            <a:r>
              <a:rPr lang="en-US" b="1" dirty="0" smtClean="0"/>
              <a:t>Process</a:t>
            </a:r>
            <a:r>
              <a:rPr lang="en-US" dirty="0" smtClean="0"/>
              <a:t> – methods, sequence, technology, productivity</a:t>
            </a:r>
          </a:p>
          <a:p>
            <a:r>
              <a:rPr lang="en-US" b="1" dirty="0" smtClean="0"/>
              <a:t>People-Centred</a:t>
            </a:r>
            <a:r>
              <a:rPr lang="en-US" dirty="0" smtClean="0"/>
              <a:t> – culture, attitudes, and motivation e.g. through coaching and mentoring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50E83-7BF9-453C-9129-7EB127DCE5CD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ization change management - 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1011880"/>
            <a:ext cx="8515350" cy="5242416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C37E-169D-422A-86FD-A68E51190E59}" type="datetime1">
              <a:rPr lang="en-US" smtClean="0"/>
              <a:t>7/24/2017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28800" y="838200"/>
            <a:ext cx="5410200" cy="1066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Organizational Change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" y="2133600"/>
            <a:ext cx="8267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What is Change Management?</a:t>
            </a:r>
          </a:p>
          <a:p>
            <a:endParaRPr lang="en-US" sz="2800" b="1" dirty="0" smtClean="0"/>
          </a:p>
          <a:p>
            <a:r>
              <a:rPr lang="en-US" sz="2800" dirty="0" smtClean="0"/>
              <a:t>Quite simply, Change Management is the process, techniques, and supporting tools to manage the people-side of change to achieve the required business outcome or outcomes. What is important here is that an outcome is actually achieved (rather than an output), and there is a major focus on people.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95C8-9EFB-46FB-A1BA-1B2490207966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A1C08-3CFA-4DF9-B90C-63F1C035DD39}" type="datetime1">
              <a:rPr lang="en-US" smtClean="0"/>
              <a:t>7/24/2017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What are the key learning points?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3873"/>
            <a:ext cx="647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3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2.hubspot.net/hub/135807/file-17557441-png/images/cast_of_characters_of_aim_change_management_methodology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46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DC91-A265-4C4C-8B2E-25CE1B5BA5F1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10948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Change  Management Roles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1435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Change Process Roles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69" name="Picture 1" descr="C:\Users\Dorie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791200" cy="44196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06B4-A18C-46D7-AC3B-9A8E1BE8AE1E}" type="datetime1">
              <a:rPr lang="en-US" smtClean="0"/>
              <a:t>7/24/2017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3B681-6667-49C4-84CE-BA8CA72954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993</Words>
  <Application>Microsoft Office PowerPoint</Application>
  <PresentationFormat>On-screen Show (4:3)</PresentationFormat>
  <Paragraphs>200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Organizational  Change</vt:lpstr>
      <vt:lpstr>Outcomes</vt:lpstr>
      <vt:lpstr>Why  do organizations change?</vt:lpstr>
      <vt:lpstr>Types of  Organizational Change</vt:lpstr>
      <vt:lpstr>PowerPoint Presentation</vt:lpstr>
      <vt:lpstr>PowerPoint Presentation</vt:lpstr>
      <vt:lpstr>PowerPoint Presentation</vt:lpstr>
      <vt:lpstr>PowerPoint Presentation</vt:lpstr>
      <vt:lpstr>Change Process Roles</vt:lpstr>
      <vt:lpstr>PowerPoint Presentation</vt:lpstr>
      <vt:lpstr>ADKAR Change Process</vt:lpstr>
      <vt:lpstr>PowerPoint Presentation</vt:lpstr>
      <vt:lpstr>PowerPoint Presentation</vt:lpstr>
      <vt:lpstr>Feelings Associated With Change</vt:lpstr>
      <vt:lpstr>Planning &amp; Implementing Change</vt:lpstr>
      <vt:lpstr>Resistance to Change</vt:lpstr>
      <vt:lpstr>Resistance to Change</vt:lpstr>
      <vt:lpstr>Signs of Resistance</vt:lpstr>
      <vt:lpstr>Strategies for Addressing Resistance</vt:lpstr>
      <vt:lpstr>Resistance Management</vt:lpstr>
      <vt:lpstr>Resistance  Management</vt:lpstr>
      <vt:lpstr>Successful Organization Change Management  (OCM) Strategies</vt:lpstr>
      <vt:lpstr>Monitoring/Evaluating Change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 Change</dc:title>
  <dc:creator>Dorie</dc:creator>
  <cp:lastModifiedBy>CIBC FCIB</cp:lastModifiedBy>
  <cp:revision>93</cp:revision>
  <cp:lastPrinted>2015-07-28T15:03:26Z</cp:lastPrinted>
  <dcterms:created xsi:type="dcterms:W3CDTF">2015-02-28T17:00:39Z</dcterms:created>
  <dcterms:modified xsi:type="dcterms:W3CDTF">2017-07-24T19:43:15Z</dcterms:modified>
</cp:coreProperties>
</file>